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6" r:id="rId3"/>
    <p:sldId id="267" r:id="rId4"/>
    <p:sldId id="268" r:id="rId5"/>
    <p:sldId id="283" r:id="rId6"/>
    <p:sldId id="285" r:id="rId7"/>
    <p:sldId id="269" r:id="rId8"/>
    <p:sldId id="270" r:id="rId9"/>
    <p:sldId id="272" r:id="rId10"/>
    <p:sldId id="274" r:id="rId11"/>
    <p:sldId id="287" r:id="rId12"/>
    <p:sldId id="286" r:id="rId13"/>
    <p:sldId id="275" r:id="rId14"/>
    <p:sldId id="276" r:id="rId15"/>
    <p:sldId id="277" r:id="rId16"/>
    <p:sldId id="278" r:id="rId17"/>
    <p:sldId id="280" r:id="rId18"/>
    <p:sldId id="281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97" autoAdjust="0"/>
    <p:restoredTop sz="60753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8C83D80-A0F0-4570-BBA5-0F47292C96DA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EB6FA63-1011-4AD3-BD9E-E7984E16746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353BF2-378E-4736-A323-D3D53491505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F102BE-5A3D-4E66-8A4F-B411755731FA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61E3DD-7E6B-4644-8E3D-1B9B4EA061C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17290B-01D0-44A9-8C32-B2D43AC42BE4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3D23E3-B119-41FA-B5D7-6706C430486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75693A-B5A7-4041-85AC-D4AF320BFA4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BDDD5F-5DED-4E27-BF72-5D497277240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559F23-56BB-4B23-9039-090F5585386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3B58F-CC82-4DFE-838E-4FD43A3ABCCB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5211C-90A7-45F7-A64B-7C4E4AF25B8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30DF83-824F-4DEF-98E9-BAFBBB283B31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8887ED9-B627-4E7E-919D-1520AB49312C}" type="datetime1">
              <a:rPr lang="ru-RU" smtClean="0"/>
              <a:pPr lvl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E66204D-A463-4EFF-9399-6481C0A1FC5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7872413" cy="114141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6000" b="1" dirty="0" smtClean="0"/>
              <a:t>       </a:t>
            </a:r>
            <a:r>
              <a:rPr sz="6000" b="1" smtClean="0"/>
              <a:t>Интернет </a:t>
            </a:r>
            <a:r>
              <a:rPr lang="ru-RU" sz="6000" b="1" dirty="0" smtClean="0"/>
              <a:t>–</a:t>
            </a:r>
            <a:r>
              <a:rPr sz="6000" b="1" smtClean="0"/>
              <a:t>портфолио</a:t>
            </a:r>
            <a:br>
              <a:rPr sz="6000" b="1" smtClean="0"/>
            </a:br>
            <a:endParaRPr lang="ru-RU" sz="6000" b="1" dirty="0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857375"/>
            <a:ext cx="8229600" cy="44513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endParaRPr sz="2400" b="1" smtClean="0">
              <a:solidFill>
                <a:schemeClr val="accent5"/>
              </a:solidFill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2400" smtClean="0">
                <a:latin typeface="Constantia" pitchFamily="18"/>
              </a:rPr>
              <a:t>                                                                 </a:t>
            </a:r>
            <a:r>
              <a:rPr sz="2800" i="1" smtClean="0">
                <a:solidFill>
                  <a:srgbClr val="FF0000"/>
                </a:solidFill>
                <a:latin typeface="Constantia" pitchFamily="18"/>
              </a:rPr>
              <a:t> </a:t>
            </a:r>
            <a:r>
              <a:rPr sz="2800" b="1" i="1" smtClean="0">
                <a:solidFill>
                  <a:srgbClr val="FF0000"/>
                </a:solidFill>
                <a:latin typeface="Constantia" pitchFamily="18"/>
              </a:rPr>
              <a:t>Клёцкина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2800" b="1" i="1" smtClean="0">
                <a:solidFill>
                  <a:srgbClr val="FF0000"/>
                </a:solidFill>
                <a:latin typeface="Constantia" pitchFamily="18"/>
              </a:rPr>
              <a:t>                                                Ирина Александровна 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2800" i="1" smtClean="0">
                <a:solidFill>
                  <a:srgbClr val="FF0000"/>
                </a:solidFill>
                <a:latin typeface="Constantia" pitchFamily="18"/>
              </a:rPr>
              <a:t>                                          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2800" smtClean="0">
                <a:solidFill>
                  <a:srgbClr val="FF0000"/>
                </a:solidFill>
                <a:latin typeface="Constantia" pitchFamily="18"/>
              </a:rPr>
              <a:t>                                               </a:t>
            </a:r>
            <a:r>
              <a:rPr sz="1800" b="1" smtClean="0">
                <a:solidFill>
                  <a:schemeClr val="tx2">
                    <a:lumMod val="75000"/>
                  </a:schemeClr>
                </a:solidFill>
                <a:latin typeface="Constantia" pitchFamily="18"/>
              </a:rPr>
              <a:t>МКОУ "Глубоковская СОШ",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1800" b="1" smtClean="0">
                <a:solidFill>
                  <a:schemeClr val="tx2">
                    <a:lumMod val="75000"/>
                  </a:schemeClr>
                </a:solidFill>
                <a:latin typeface="Constantia" pitchFamily="18"/>
              </a:rPr>
              <a:t>                                                              Алтайского края, Завьяловского района.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onstantia" pitchFamily="18"/>
            </a:endParaRPr>
          </a:p>
        </p:txBody>
      </p:sp>
      <p:pic>
        <p:nvPicPr>
          <p:cNvPr id="1026" name="Picture 2" descr="C:\Users\User\Desktop\IMG-20221115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643205" cy="3643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0715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400" b="1" dirty="0" smtClean="0"/>
              <a:t>        </a:t>
            </a:r>
            <a:r>
              <a:rPr sz="4400" b="1" smtClean="0"/>
              <a:t>Мои награждения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14421"/>
          <a:ext cx="8358246" cy="586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704224"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поощрения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Организация, учреждение </a:t>
                      </a:r>
                      <a:endParaRPr lang="ru-RU" dirty="0"/>
                    </a:p>
                  </a:txBody>
                  <a:tcPr/>
                </a:tc>
              </a:tr>
              <a:tr h="682264">
                <a:tc>
                  <a:txBody>
                    <a:bodyPr/>
                    <a:lstStyle/>
                    <a:p>
                      <a:r>
                        <a:rPr lang="ru-RU" dirty="0" smtClean="0"/>
                        <a:t>2012г.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грамота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МБДОУ</a:t>
                      </a:r>
                      <a:r>
                        <a:rPr lang="ru-RU" baseline="0" dirty="0" smtClean="0"/>
                        <a:t> Глубоковский детский сад №7 «Ромашка».</a:t>
                      </a:r>
                      <a:endParaRPr lang="ru-RU" dirty="0"/>
                    </a:p>
                  </a:txBody>
                  <a:tcPr/>
                </a:tc>
              </a:tr>
              <a:tr h="704224">
                <a:tc>
                  <a:txBody>
                    <a:bodyPr/>
                    <a:lstStyle/>
                    <a:p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Диплом</a:t>
                      </a:r>
                      <a:r>
                        <a:rPr lang="ru-RU" baseline="0" dirty="0" smtClean="0"/>
                        <a:t> 1 степени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МБДОУ</a:t>
                      </a:r>
                      <a:r>
                        <a:rPr lang="ru-RU" baseline="0" dirty="0" smtClean="0"/>
                        <a:t> Глубоковский детский сад №7 «Ромашка».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06034">
                <a:tc>
                  <a:txBody>
                    <a:bodyPr/>
                    <a:lstStyle/>
                    <a:p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Почетная грамота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Комитет</a:t>
                      </a:r>
                      <a:r>
                        <a:rPr lang="ru-RU" baseline="0" dirty="0" smtClean="0"/>
                        <a:t> по образованию</a:t>
                      </a:r>
                      <a:endParaRPr lang="ru-RU" dirty="0"/>
                    </a:p>
                  </a:txBody>
                  <a:tcPr/>
                </a:tc>
              </a:tr>
              <a:tr h="682264">
                <a:tc>
                  <a:txBody>
                    <a:bodyPr/>
                    <a:lstStyle/>
                    <a:p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Комитет по образованию.</a:t>
                      </a:r>
                      <a:endParaRPr lang="ru-RU" dirty="0"/>
                    </a:p>
                  </a:txBody>
                  <a:tcPr/>
                </a:tc>
              </a:tr>
              <a:tr h="682264">
                <a:tc>
                  <a:txBody>
                    <a:bodyPr/>
                    <a:lstStyle/>
                    <a:p>
                      <a:r>
                        <a:rPr lang="ru-RU" dirty="0" smtClean="0"/>
                        <a:t>2018г.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МКОУ</a:t>
                      </a:r>
                      <a:r>
                        <a:rPr lang="ru-RU" baseline="0" dirty="0" smtClean="0"/>
                        <a:t> « Глубоковская СОШ».</a:t>
                      </a:r>
                      <a:endParaRPr lang="ru-RU" dirty="0"/>
                    </a:p>
                  </a:txBody>
                  <a:tcPr/>
                </a:tc>
              </a:tr>
              <a:tr h="682264">
                <a:tc>
                  <a:txBody>
                    <a:bodyPr/>
                    <a:lstStyle/>
                    <a:p>
                      <a:r>
                        <a:rPr lang="ru-RU" dirty="0" smtClean="0"/>
                        <a:t>2021г.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Почетная грамота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Комитет</a:t>
                      </a:r>
                      <a:r>
                        <a:rPr lang="ru-RU" baseline="0" dirty="0" smtClean="0"/>
                        <a:t> по образованию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102_155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ocuments\DSC00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474" y="1600200"/>
            <a:ext cx="301205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-20221119-WA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785794"/>
            <a:ext cx="7072362" cy="571503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57188"/>
            <a:ext cx="8229600" cy="92868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 smtClean="0"/>
              <a:t>         </a:t>
            </a:r>
            <a:r>
              <a:rPr sz="5000" b="1" smtClean="0"/>
              <a:t>Фотоматериалы</a:t>
            </a:r>
            <a:endParaRPr lang="ru-RU" sz="5000" b="1" dirty="0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285875"/>
            <a:ext cx="8229600" cy="502285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r>
              <a:rPr sz="2000" smtClean="0">
                <a:latin typeface="Constantia" pitchFamily="18"/>
              </a:rPr>
              <a:t>      </a:t>
            </a:r>
            <a:r>
              <a:rPr sz="2800" smtClean="0">
                <a:solidFill>
                  <a:schemeClr val="tx2"/>
                </a:solidFill>
                <a:latin typeface="Constantia" pitchFamily="18"/>
              </a:rPr>
              <a:t>К празднику готовы! Подарочки для мам и пап.</a:t>
            </a:r>
          </a:p>
        </p:txBody>
      </p:sp>
      <p:pic>
        <p:nvPicPr>
          <p:cNvPr id="3074" name="Picture 2" descr="C:\Users\User\Documents\2 БЛОК\IMG-20221108-WA0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4429156" cy="3205846"/>
          </a:xfrm>
          <a:prstGeom prst="rect">
            <a:avLst/>
          </a:prstGeom>
          <a:noFill/>
        </p:spPr>
      </p:pic>
      <p:pic>
        <p:nvPicPr>
          <p:cNvPr id="3075" name="Picture 3" descr="C:\Users\User\Documents\2 БЛОК\IMG-20221108-WA0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4143404" cy="32623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smtClean="0"/>
              <a:t>Весёлый Новый год</a:t>
            </a:r>
            <a:endParaRPr lang="ru-RU" dirty="0"/>
          </a:p>
        </p:txBody>
      </p:sp>
      <p:pic>
        <p:nvPicPr>
          <p:cNvPr id="4101" name="Picture 5" descr="C:\Users\User\Documents\IMG_8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102" name="Picture 6" descr="C:\Users\User\Desktop\воспитатель 2022г\IMG-20221108-WA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smtClean="0"/>
              <a:t>Экскурсии по селу</a:t>
            </a:r>
            <a:endParaRPr lang="ru-RU" dirty="0"/>
          </a:p>
        </p:txBody>
      </p:sp>
      <p:pic>
        <p:nvPicPr>
          <p:cNvPr id="5123" name="Picture 3" descr="C:\Users\User\Documents\IMG_9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108689" cy="3081517"/>
          </a:xfrm>
          <a:prstGeom prst="rect">
            <a:avLst/>
          </a:prstGeom>
          <a:noFill/>
        </p:spPr>
      </p:pic>
      <p:pic>
        <p:nvPicPr>
          <p:cNvPr id="5124" name="Picture 4" descr="C:\Users\User\Documents\IMG_9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smtClean="0"/>
              <a:t>Наши интересные занятия</a:t>
            </a:r>
            <a:endParaRPr lang="ru-RU" dirty="0"/>
          </a:p>
        </p:txBody>
      </p:sp>
      <p:pic>
        <p:nvPicPr>
          <p:cNvPr id="6147" name="Picture 3" descr="C:\Users\User\Documents\2 БЛОК - копия\16381703802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4214842" cy="2928958"/>
          </a:xfrm>
          <a:prstGeom prst="rect">
            <a:avLst/>
          </a:prstGeom>
          <a:noFill/>
        </p:spPr>
      </p:pic>
      <p:pic>
        <p:nvPicPr>
          <p:cNvPr id="6148" name="Picture 4" descr="C:\Users\User\Documents\2 БЛОК - копия\IMG_8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smtClean="0"/>
              <a:t>Наши прогулки</a:t>
            </a:r>
            <a:endParaRPr lang="ru-RU" dirty="0"/>
          </a:p>
        </p:txBody>
      </p:sp>
      <p:pic>
        <p:nvPicPr>
          <p:cNvPr id="7170" name="Picture 2" descr="C:\Users\User\Desktop\сайт 2\прогулки\IMG_0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038600" cy="2714644"/>
          </a:xfrm>
          <a:prstGeom prst="rect">
            <a:avLst/>
          </a:prstGeom>
          <a:noFill/>
        </p:spPr>
      </p:pic>
      <p:pic>
        <p:nvPicPr>
          <p:cNvPr id="7171" name="Picture 3" descr="C:\Users\User\Desktop\сайт 2\прогулки\IMG_9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467122"/>
            <a:ext cx="4038600" cy="2792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571480"/>
            <a:ext cx="8229600" cy="492920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</a:t>
            </a:r>
            <a:r>
              <a:rPr sz="6000" smtClean="0">
                <a:solidFill>
                  <a:srgbClr val="FF0000"/>
                </a:solidFill>
              </a:rPr>
              <a:t>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4929199"/>
            <a:ext cx="9144000" cy="1379526"/>
          </a:xfrm>
        </p:spPr>
        <p:txBody>
          <a:bodyPr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sz="24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С </a:t>
            </a:r>
            <a:r>
              <a:rPr sz="24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более подробными </a:t>
            </a:r>
            <a:r>
              <a:rPr sz="24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методическими </a:t>
            </a:r>
            <a:r>
              <a:rPr sz="24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разработками </a:t>
            </a:r>
            <a:r>
              <a:rPr sz="24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и материалами можно ознакомиться на моём личном сайте: </a:t>
            </a:r>
            <a:r>
              <a:rPr sz="2400" b="1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https://nsportal.ru/kletskina-irina-aleksandrovna</a:t>
            </a:r>
            <a:endParaRPr sz="2400" b="1" smtClean="0">
              <a:latin typeface="Constantia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едагогический портр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14313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6000" dirty="0" smtClean="0"/>
              <a:t>    </a:t>
            </a:r>
            <a:r>
              <a:rPr lang="ru-RU" sz="6000" b="1" dirty="0" smtClean="0"/>
              <a:t>Педагогический </a:t>
            </a:r>
            <a:r>
              <a:rPr lang="ru-RU" sz="6000" b="1" dirty="0"/>
              <a:t>портрет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571625"/>
            <a:ext cx="8229600" cy="4737100"/>
          </a:xfrm>
        </p:spPr>
        <p:txBody>
          <a:bodyPr>
            <a:normAutofit lnSpcReduction="1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Ф.И.О</a:t>
            </a:r>
            <a:r>
              <a:rPr lang="ru-RU" sz="2400" dirty="0">
                <a:latin typeface="Constantia" pitchFamily="18"/>
              </a:rPr>
              <a:t>: </a:t>
            </a:r>
            <a:r>
              <a:rPr sz="2400" smtClean="0">
                <a:latin typeface="Constantia" pitchFamily="18"/>
              </a:rPr>
              <a:t>Клёцкина Ирина Александровна</a:t>
            </a:r>
            <a:r>
              <a:rPr lang="ru-RU" sz="2400" dirty="0" smtClean="0">
                <a:latin typeface="Constantia" pitchFamily="18"/>
              </a:rPr>
              <a:t>                              </a:t>
            </a:r>
            <a:endParaRPr lang="ru-RU" sz="2400" dirty="0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Место работы</a:t>
            </a:r>
            <a:r>
              <a:rPr lang="ru-RU" sz="2400" dirty="0">
                <a:latin typeface="Constantia" pitchFamily="18"/>
              </a:rPr>
              <a:t> : Муниципальное казенное </a:t>
            </a:r>
            <a:r>
              <a:rPr lang="ru-RU" sz="2400" dirty="0" smtClean="0">
                <a:latin typeface="Constantia" pitchFamily="18"/>
              </a:rPr>
              <a:t>общеобразовательное учреждение « </a:t>
            </a:r>
            <a:r>
              <a:rPr sz="2400" smtClean="0">
                <a:latin typeface="Constantia" pitchFamily="18"/>
              </a:rPr>
              <a:t>Глубоковская</a:t>
            </a:r>
            <a:r>
              <a:rPr lang="ru-RU" sz="2400" dirty="0" smtClean="0">
                <a:latin typeface="Constantia" pitchFamily="18"/>
              </a:rPr>
              <a:t> СОШ»                 </a:t>
            </a:r>
            <a:endParaRPr lang="ru-RU" sz="2400" dirty="0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Должность</a:t>
            </a:r>
            <a:r>
              <a:rPr lang="ru-RU" sz="2400" dirty="0">
                <a:latin typeface="Constantia" pitchFamily="18"/>
              </a:rPr>
              <a:t>: Воспитатель                                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Категория</a:t>
            </a:r>
            <a:r>
              <a:rPr lang="ru-RU" sz="2400" dirty="0">
                <a:latin typeface="Constantia" pitchFamily="18"/>
              </a:rPr>
              <a:t>: 1 </a:t>
            </a:r>
            <a:r>
              <a:rPr lang="ru-RU" sz="2400" dirty="0" smtClean="0">
                <a:latin typeface="Constantia" pitchFamily="18"/>
              </a:rPr>
              <a:t>квалификационная </a:t>
            </a:r>
            <a:r>
              <a:rPr lang="ru-RU" sz="2400" dirty="0">
                <a:latin typeface="Constantia" pitchFamily="18"/>
              </a:rPr>
              <a:t>категория              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Общий стаж работы</a:t>
            </a:r>
            <a:r>
              <a:rPr lang="ru-RU" sz="2400" dirty="0">
                <a:latin typeface="Constantia" pitchFamily="18"/>
              </a:rPr>
              <a:t>: </a:t>
            </a:r>
            <a:r>
              <a:rPr lang="ru-RU" sz="2400" dirty="0" smtClean="0">
                <a:latin typeface="Constantia" pitchFamily="18"/>
              </a:rPr>
              <a:t>16 </a:t>
            </a:r>
            <a:r>
              <a:rPr lang="ru-RU" sz="2400" dirty="0">
                <a:latin typeface="Constantia" pitchFamily="18"/>
              </a:rPr>
              <a:t>лет                                        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Педагогический стаж работы</a:t>
            </a:r>
            <a:r>
              <a:rPr lang="ru-RU" sz="2400" dirty="0">
                <a:latin typeface="Constantia" pitchFamily="18"/>
              </a:rPr>
              <a:t>: </a:t>
            </a:r>
            <a:r>
              <a:rPr lang="ru-RU" sz="2400" dirty="0" smtClean="0">
                <a:latin typeface="Constantia" pitchFamily="18"/>
              </a:rPr>
              <a:t>10 лет                           </a:t>
            </a:r>
            <a:endParaRPr lang="ru-RU" sz="2400" dirty="0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u="sng" dirty="0">
                <a:latin typeface="Constantia" pitchFamily="18"/>
              </a:rPr>
              <a:t>Педагогическое кредо</a:t>
            </a:r>
            <a:r>
              <a:rPr lang="ru-RU" sz="2400" dirty="0">
                <a:latin typeface="Constantia" pitchFamily="18"/>
              </a:rPr>
              <a:t>: «Горжусь профессией своей за то, что детство проживаю многократно»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141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6000" b="1" dirty="0" smtClean="0"/>
              <a:t>     </a:t>
            </a:r>
            <a:r>
              <a:rPr sz="5000" b="1" smtClean="0"/>
              <a:t>Образование</a:t>
            </a:r>
            <a:endParaRPr lang="ru-RU" sz="5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071678"/>
          <a:ext cx="7358115" cy="396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428760"/>
                <a:gridCol w="1271597"/>
                <a:gridCol w="1471623"/>
                <a:gridCol w="1471623"/>
              </a:tblGrid>
              <a:tr h="9747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учебного заведения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Специаль</a:t>
                      </a:r>
                      <a:r>
                        <a:rPr lang="ru-RU" sz="2000" dirty="0" smtClean="0"/>
                        <a:t>-</a:t>
                      </a:r>
                    </a:p>
                    <a:p>
                      <a:r>
                        <a:rPr lang="ru-RU" sz="2000" dirty="0" err="1" smtClean="0"/>
                        <a:t>ность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Квалификация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Год окончания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Документ </a:t>
                      </a:r>
                      <a:endParaRPr lang="ru-RU" sz="2000" dirty="0"/>
                    </a:p>
                  </a:txBody>
                  <a:tcPr/>
                </a:tc>
              </a:tr>
              <a:tr h="2954319">
                <a:tc>
                  <a:txBody>
                    <a:bodyPr/>
                    <a:lstStyle/>
                    <a:p>
                      <a:r>
                        <a:rPr lang="ru-RU" sz="2000" baseline="0" dirty="0" err="1" smtClean="0"/>
                        <a:t>Барнаульское</a:t>
                      </a:r>
                      <a:r>
                        <a:rPr lang="ru-RU" sz="2000" baseline="0" dirty="0" smtClean="0"/>
                        <a:t> педагогическое училище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Дошкольное</a:t>
                      </a:r>
                      <a:r>
                        <a:rPr lang="ru-RU" sz="2000" baseline="0" dirty="0" smtClean="0"/>
                        <a:t> образование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Воспитатель</a:t>
                      </a:r>
                      <a:r>
                        <a:rPr lang="ru-RU" sz="2000" baseline="0" dirty="0" smtClean="0"/>
                        <a:t> детей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2005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Диплом</a:t>
                      </a:r>
                    </a:p>
                    <a:p>
                      <a:r>
                        <a:rPr lang="ru-RU" sz="2000" dirty="0" smtClean="0"/>
                        <a:t>СБ</a:t>
                      </a:r>
                      <a:r>
                        <a:rPr lang="ru-RU" sz="2000" baseline="0" dirty="0" smtClean="0"/>
                        <a:t> 5298413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8462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 smtClean="0"/>
              <a:t>        С</a:t>
            </a:r>
            <a:r>
              <a:rPr sz="4000" b="1" smtClean="0"/>
              <a:t>истемность повышения квалификации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836960"/>
          <a:ext cx="8143930" cy="587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2357454"/>
                <a:gridCol w="1000132"/>
                <a:gridCol w="1000132"/>
                <a:gridCol w="1857387"/>
              </a:tblGrid>
              <a:tr h="103186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получаемого документа</a:t>
                      </a:r>
                      <a:endParaRPr lang="ru-RU" dirty="0"/>
                    </a:p>
                  </a:txBody>
                  <a:tcPr/>
                </a:tc>
              </a:tr>
              <a:tr h="1463151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Обеспечивание</a:t>
                      </a:r>
                      <a:r>
                        <a:rPr lang="ru-RU" dirty="0" smtClean="0"/>
                        <a:t> качества дошкольного образования в условиях реализации ФГОС дошкольного</a:t>
                      </a:r>
                      <a:r>
                        <a:rPr lang="ru-RU" baseline="0" dirty="0" smtClean="0"/>
                        <a:t> образования»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Алтайском</a:t>
                      </a:r>
                      <a:r>
                        <a:rPr lang="ru-RU" baseline="0" dirty="0" smtClean="0"/>
                        <a:t> краевом институте повышения квалификации работников образования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Удостоверение</a:t>
                      </a:r>
                      <a:r>
                        <a:rPr lang="ru-RU" baseline="0" dirty="0" smtClean="0"/>
                        <a:t> КГ.15.3319</a:t>
                      </a:r>
                      <a:endParaRPr lang="ru-RU" dirty="0"/>
                    </a:p>
                  </a:txBody>
                  <a:tcPr/>
                </a:tc>
              </a:tr>
              <a:tr h="2000280">
                <a:tc>
                  <a:txBody>
                    <a:bodyPr/>
                    <a:lstStyle/>
                    <a:p>
                      <a:r>
                        <a:rPr lang="ru-RU" dirty="0" smtClean="0"/>
                        <a:t>«Реализация образовательных программ дошкольного образования на основе</a:t>
                      </a:r>
                      <a:r>
                        <a:rPr lang="ru-RU" baseline="0" dirty="0" smtClean="0"/>
                        <a:t> требования ФГОС»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</a:t>
                      </a:r>
                      <a:r>
                        <a:rPr lang="ru-RU" baseline="0" dirty="0" smtClean="0"/>
                        <a:t> автономная некоммерческая организация высшего образования «Московский психолого-социальный университет»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Удостоверение</a:t>
                      </a:r>
                      <a:r>
                        <a:rPr lang="ru-RU" baseline="0" dirty="0" smtClean="0"/>
                        <a:t>  ПК-18828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8462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 smtClean="0"/>
              <a:t>         С</a:t>
            </a:r>
            <a:r>
              <a:rPr sz="4000" b="1" smtClean="0"/>
              <a:t>истемность повышения квалификации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836960"/>
          <a:ext cx="8143930" cy="584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2357454"/>
                <a:gridCol w="1000132"/>
                <a:gridCol w="1000132"/>
                <a:gridCol w="1857387"/>
              </a:tblGrid>
              <a:tr h="930359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получаемого документа</a:t>
                      </a:r>
                      <a:endParaRPr lang="ru-RU" dirty="0"/>
                    </a:p>
                  </a:txBody>
                  <a:tcPr/>
                </a:tc>
              </a:tr>
              <a:tr h="3001450">
                <a:tc>
                  <a:txBody>
                    <a:bodyPr/>
                    <a:lstStyle/>
                    <a:p>
                      <a:r>
                        <a:rPr lang="ru-RU" dirty="0" smtClean="0"/>
                        <a:t>«Психолого-педагогическое сопровождение детей с ограниченными</a:t>
                      </a:r>
                      <a:r>
                        <a:rPr lang="ru-RU" baseline="0" dirty="0" smtClean="0"/>
                        <a:t> возможностями здоровья и детей инвалидов в дошкольной образовательной организации»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Алтайский</a:t>
                      </a:r>
                      <a:r>
                        <a:rPr lang="ru-RU" baseline="0" dirty="0" smtClean="0"/>
                        <a:t> государственный университет» (ФГБОУ ВО «</a:t>
                      </a:r>
                      <a:r>
                        <a:rPr lang="ru-RU" baseline="0" dirty="0" err="1" smtClean="0"/>
                        <a:t>АлтГПУ</a:t>
                      </a:r>
                      <a:r>
                        <a:rPr lang="ru-RU" baseline="0" dirty="0" smtClean="0"/>
                        <a:t>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Удостоверение</a:t>
                      </a:r>
                      <a:r>
                        <a:rPr lang="ru-RU" baseline="0" dirty="0" smtClean="0"/>
                        <a:t> 222700000806</a:t>
                      </a:r>
                      <a:endParaRPr lang="ru-RU" dirty="0"/>
                    </a:p>
                  </a:txBody>
                  <a:tcPr/>
                </a:tc>
              </a:tr>
              <a:tr h="1803503">
                <a:tc>
                  <a:txBody>
                    <a:bodyPr/>
                    <a:lstStyle/>
                    <a:p>
                      <a:r>
                        <a:rPr lang="ru-RU" dirty="0" smtClean="0"/>
                        <a:t>«Оказание</a:t>
                      </a:r>
                      <a:r>
                        <a:rPr lang="ru-RU" baseline="0" dirty="0" smtClean="0"/>
                        <a:t> первой доврачебной помощи»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Частном образовательном учреждении дополнительного профессионального образовании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Удостоверение</a:t>
                      </a:r>
                      <a:r>
                        <a:rPr lang="ru-RU" baseline="0" dirty="0" smtClean="0"/>
                        <a:t> 242408834291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8462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 smtClean="0"/>
              <a:t>          С</a:t>
            </a:r>
            <a:r>
              <a:rPr sz="4000" b="1" smtClean="0"/>
              <a:t>истемность повышения квалификации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836960"/>
          <a:ext cx="8143930" cy="573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2357454"/>
                <a:gridCol w="1000132"/>
                <a:gridCol w="1000132"/>
                <a:gridCol w="1857387"/>
              </a:tblGrid>
              <a:tr h="930359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учреждения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получаемого документа</a:t>
                      </a:r>
                      <a:endParaRPr lang="ru-RU" dirty="0"/>
                    </a:p>
                  </a:txBody>
                  <a:tcPr/>
                </a:tc>
              </a:tr>
              <a:tr h="3001450">
                <a:tc>
                  <a:txBody>
                    <a:bodyPr/>
                    <a:lstStyle/>
                    <a:p>
                      <a:r>
                        <a:rPr lang="ru-RU" dirty="0" smtClean="0"/>
                        <a:t>«Профилактика </a:t>
                      </a:r>
                      <a:r>
                        <a:rPr lang="ru-RU" dirty="0" err="1" smtClean="0"/>
                        <a:t>короновирусной</a:t>
                      </a:r>
                      <a:r>
                        <a:rPr lang="ru-RU" dirty="0" smtClean="0"/>
                        <a:t> инфекции </a:t>
                      </a:r>
                      <a:r>
                        <a:rPr lang="en-US" dirty="0" smtClean="0"/>
                        <a:t>COVID-19</a:t>
                      </a:r>
                      <a:r>
                        <a:rPr lang="ru-RU" dirty="0" smtClean="0"/>
                        <a:t> в образовательных организациях»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</a:t>
                      </a:r>
                      <a:r>
                        <a:rPr lang="ru-RU" baseline="0" dirty="0" smtClean="0"/>
                        <a:t> с ограниченной ответственностью «Академия развития образования»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Удостоверени</a:t>
                      </a:r>
                      <a:r>
                        <a:rPr lang="ru-RU" baseline="0" dirty="0" smtClean="0"/>
                        <a:t> 242411991861</a:t>
                      </a:r>
                      <a:endParaRPr lang="ru-RU" dirty="0"/>
                    </a:p>
                  </a:txBody>
                  <a:tcPr/>
                </a:tc>
              </a:tr>
              <a:tr h="1803503">
                <a:tc>
                  <a:txBody>
                    <a:bodyPr/>
                    <a:lstStyle/>
                    <a:p>
                      <a:r>
                        <a:rPr lang="ru-RU" dirty="0" smtClean="0"/>
                        <a:t>«Коррекционная</a:t>
                      </a:r>
                      <a:r>
                        <a:rPr lang="ru-RU" baseline="0" dirty="0" smtClean="0"/>
                        <a:t> педагогика и особенности образования и воспитания детей с ОВЗ»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ООО «Центр инновационного образования и воспитания»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Удостоверение</a:t>
                      </a:r>
                      <a:r>
                        <a:rPr lang="ru-RU" baseline="0" dirty="0" smtClean="0"/>
                        <a:t> 526-2381189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141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800" b="1" dirty="0" smtClean="0"/>
              <a:t>        </a:t>
            </a:r>
            <a:r>
              <a:rPr sz="5400" b="1" smtClean="0"/>
              <a:t>Результаты деятельности</a:t>
            </a:r>
            <a:endParaRPr lang="ru-RU" sz="5400" b="1" dirty="0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857375"/>
            <a:ext cx="8229600" cy="4451350"/>
          </a:xfrm>
        </p:spPr>
        <p:txBody>
          <a:bodyPr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Д</a:t>
            </a:r>
            <a:r>
              <a:rPr sz="28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остижения воспитанников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 У</a:t>
            </a:r>
            <a:r>
              <a:rPr sz="28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частие в мероприятиях (конкурсах, семинарах-практикумах, конференциях и т.д.)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sz="28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 Мои награждения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</a:t>
            </a:r>
            <a:r>
              <a:rPr sz="2800" smtClean="0">
                <a:solidFill>
                  <a:schemeClr val="accent5">
                    <a:lumMod val="75000"/>
                  </a:schemeClr>
                </a:solidFill>
                <a:latin typeface="Constantia" pitchFamily="18"/>
              </a:rPr>
              <a:t> Фотоматериалы </a:t>
            </a:r>
            <a:endParaRPr sz="2800" smtClean="0">
              <a:solidFill>
                <a:schemeClr val="accent5">
                  <a:lumMod val="75000"/>
                </a:schemeClr>
              </a:solidFill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endParaRPr sz="1600" smtClean="0">
              <a:solidFill>
                <a:schemeClr val="accent5">
                  <a:lumMod val="75000"/>
                </a:schemeClr>
              </a:solidFill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Constantia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8462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400" b="1" dirty="0" smtClean="0"/>
              <a:t>        </a:t>
            </a:r>
            <a:r>
              <a:rPr sz="4400" b="1" smtClean="0"/>
              <a:t>Достижения воспитанников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1207141"/>
          <a:ext cx="8286810" cy="557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/>
                <a:gridCol w="2762270"/>
                <a:gridCol w="2762270"/>
              </a:tblGrid>
              <a:tr h="5073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Мероприятие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ФИО  Участника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поощрения</a:t>
                      </a:r>
                      <a:endParaRPr lang="ru-RU" sz="1400" dirty="0"/>
                    </a:p>
                  </a:txBody>
                  <a:tcPr/>
                </a:tc>
              </a:tr>
              <a:tr h="7303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</a:t>
                      </a:r>
                      <a:r>
                        <a:rPr lang="ru-RU" sz="1800" baseline="0" dirty="0" smtClean="0"/>
                        <a:t> конкурс чтецов посвящённый Дню Матери. 2020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Овчинникова</a:t>
                      </a:r>
                      <a:r>
                        <a:rPr lang="ru-RU" sz="1800" baseline="0" dirty="0" smtClean="0"/>
                        <a:t> Маша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</a:t>
                      </a:r>
                      <a:r>
                        <a:rPr lang="ru-RU" sz="1800" baseline="0" dirty="0" smtClean="0"/>
                        <a:t> 1 степени.</a:t>
                      </a:r>
                      <a:endParaRPr lang="ru-RU" sz="1800" dirty="0"/>
                    </a:p>
                  </a:txBody>
                  <a:tcPr/>
                </a:tc>
              </a:tr>
              <a:tr h="7872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</a:t>
                      </a:r>
                      <a:r>
                        <a:rPr lang="ru-RU" sz="1800" baseline="0" dirty="0" smtClean="0"/>
                        <a:t> конкурс «</a:t>
                      </a:r>
                      <a:r>
                        <a:rPr lang="ru-RU" sz="1800" baseline="0" dirty="0" err="1" smtClean="0"/>
                        <a:t>Новогоднии</a:t>
                      </a:r>
                      <a:r>
                        <a:rPr lang="ru-RU" sz="1800" baseline="0" dirty="0" smtClean="0"/>
                        <a:t> поделки». 2021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Тимошенко Денис.</a:t>
                      </a:r>
                    </a:p>
                    <a:p>
                      <a:r>
                        <a:rPr lang="ru-RU" sz="1800" dirty="0" err="1" smtClean="0"/>
                        <a:t>Георгян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Элина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r>
                        <a:rPr lang="ru-RU" sz="1800" dirty="0" smtClean="0"/>
                        <a:t>Кривоносова Вероника.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Грамота</a:t>
                      </a:r>
                      <a:r>
                        <a:rPr lang="ru-RU" sz="1800" baseline="0" dirty="0" smtClean="0"/>
                        <a:t>  1 место.</a:t>
                      </a:r>
                    </a:p>
                    <a:p>
                      <a:r>
                        <a:rPr lang="ru-RU" sz="1800" baseline="0" dirty="0" smtClean="0"/>
                        <a:t>Грамота 2 место.</a:t>
                      </a:r>
                    </a:p>
                    <a:p>
                      <a:r>
                        <a:rPr lang="ru-RU" sz="1800" baseline="0" dirty="0" smtClean="0"/>
                        <a:t>Грамота 3 место.</a:t>
                      </a:r>
                      <a:endParaRPr lang="ru-RU" sz="1800" dirty="0" smtClean="0"/>
                    </a:p>
                  </a:txBody>
                  <a:tcPr/>
                </a:tc>
              </a:tr>
              <a:tr h="101691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Участие в олимпиаде «</a:t>
                      </a:r>
                      <a:r>
                        <a:rPr lang="ru-RU" sz="1800" baseline="0" dirty="0" err="1" smtClean="0"/>
                        <a:t>Всезнайкино</a:t>
                      </a:r>
                      <a:r>
                        <a:rPr lang="ru-RU" sz="1800" baseline="0" dirty="0" smtClean="0"/>
                        <a:t>» - «</a:t>
                      </a:r>
                      <a:r>
                        <a:rPr lang="ru-RU" sz="1800" baseline="0" dirty="0" err="1" smtClean="0"/>
                        <a:t>Домашнии</a:t>
                      </a:r>
                      <a:r>
                        <a:rPr lang="ru-RU" sz="1800" baseline="0" dirty="0" smtClean="0"/>
                        <a:t> животные».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Сидорович Аня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1 степени.</a:t>
                      </a:r>
                    </a:p>
                  </a:txBody>
                  <a:tcPr/>
                </a:tc>
              </a:tr>
              <a:tr h="2054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Всероссийский конкурс  «Волшебная</a:t>
                      </a:r>
                      <a:r>
                        <a:rPr lang="ru-RU" sz="1800" baseline="0" dirty="0" smtClean="0"/>
                        <a:t> палочка</a:t>
                      </a:r>
                      <a:r>
                        <a:rPr lang="ru-RU" sz="1800" dirty="0" smtClean="0"/>
                        <a:t>» 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2022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Жданов</a:t>
                      </a:r>
                      <a:r>
                        <a:rPr lang="ru-RU" sz="1800" baseline="0" dirty="0" smtClean="0"/>
                        <a:t> Захар.</a:t>
                      </a:r>
                    </a:p>
                    <a:p>
                      <a:r>
                        <a:rPr lang="ru-RU" sz="1800" baseline="0" dirty="0" err="1" smtClean="0"/>
                        <a:t>Шлидт</a:t>
                      </a:r>
                      <a:r>
                        <a:rPr lang="ru-RU" sz="1800" baseline="0" dirty="0" smtClean="0"/>
                        <a:t> Ваня.</a:t>
                      </a:r>
                    </a:p>
                    <a:p>
                      <a:r>
                        <a:rPr lang="ru-RU" sz="1800" baseline="0" dirty="0" smtClean="0"/>
                        <a:t>Сидорович Аня.</a:t>
                      </a:r>
                    </a:p>
                    <a:p>
                      <a:r>
                        <a:rPr lang="ru-RU" sz="1800" baseline="0" dirty="0" smtClean="0"/>
                        <a:t>Бирюков </a:t>
                      </a:r>
                      <a:r>
                        <a:rPr lang="ru-RU" sz="1800" baseline="0" dirty="0" err="1" smtClean="0"/>
                        <a:t>Виталя</a:t>
                      </a:r>
                      <a:r>
                        <a:rPr lang="ru-RU" sz="1800" baseline="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Диплом победителя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Диплом победителя</a:t>
                      </a:r>
                    </a:p>
                    <a:p>
                      <a:r>
                        <a:rPr lang="ru-RU" sz="1800" dirty="0" smtClean="0"/>
                        <a:t>Призер </a:t>
                      </a:r>
                    </a:p>
                    <a:p>
                      <a:r>
                        <a:rPr lang="ru-RU" sz="1800" dirty="0" smtClean="0"/>
                        <a:t>Призер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 dirty="0" smtClean="0"/>
              <a:t>         </a:t>
            </a:r>
            <a:r>
              <a:rPr lang="ru-RU" sz="5000" b="1" dirty="0" smtClean="0"/>
              <a:t>Мои у</a:t>
            </a:r>
            <a:r>
              <a:rPr sz="5000" b="1" smtClean="0"/>
              <a:t>частие в мероприятиях </a:t>
            </a:r>
            <a:r>
              <a:rPr lang="ru-RU" sz="5000" b="1" dirty="0" smtClean="0"/>
              <a:t>    </a:t>
            </a:r>
            <a:endParaRPr lang="ru-RU" sz="5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071544"/>
          <a:ext cx="8215371" cy="532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  <a:gridCol w="2000264"/>
                <a:gridCol w="1643075"/>
              </a:tblGrid>
              <a:tr h="6518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ФИО педагога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 поощрения</a:t>
                      </a:r>
                      <a:endParaRPr lang="ru-RU" sz="1600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Районный</a:t>
                      </a:r>
                      <a:r>
                        <a:rPr lang="ru-RU" sz="1600" baseline="0" dirty="0" smtClean="0"/>
                        <a:t> конкурс «Воспитатель года» 2013г.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Клёцкина</a:t>
                      </a:r>
                      <a:r>
                        <a:rPr lang="ru-RU" sz="1600" baseline="0" dirty="0" smtClean="0"/>
                        <a:t> Ирина Александровна.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Грамота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Участие</a:t>
                      </a:r>
                      <a:r>
                        <a:rPr lang="ru-RU" sz="1600" baseline="0" dirty="0" smtClean="0"/>
                        <a:t> в стажерской практике по теме «Познавательное развитие детей дошкольного возраста средствами музейной педагогики» на базе МБДОУ «</a:t>
                      </a:r>
                      <a:r>
                        <a:rPr lang="ru-RU" sz="1600" baseline="0" dirty="0" err="1" smtClean="0"/>
                        <a:t>Завьяловский</a:t>
                      </a:r>
                      <a:r>
                        <a:rPr lang="ru-RU" sz="1600" baseline="0" dirty="0" smtClean="0"/>
                        <a:t> детский сад №5- «Весёлый городок», </a:t>
                      </a:r>
                      <a:r>
                        <a:rPr lang="ru-RU" sz="1600" baseline="0" dirty="0" err="1" smtClean="0"/>
                        <a:t>Завьяловского</a:t>
                      </a:r>
                      <a:r>
                        <a:rPr lang="ru-RU" sz="1600" baseline="0" dirty="0" smtClean="0"/>
                        <a:t> района. 2016г.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Клёцкина</a:t>
                      </a:r>
                      <a:r>
                        <a:rPr lang="ru-RU" sz="1600" dirty="0" smtClean="0"/>
                        <a:t> Ирина Александровна.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справка</a:t>
                      </a:r>
                      <a:endParaRPr lang="ru-RU" sz="1600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Публикация материала.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Занятие в старшей группе «Падают снежинки»  2015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Клёцкина</a:t>
                      </a:r>
                      <a:r>
                        <a:rPr lang="ru-RU" sz="1600" baseline="0" dirty="0" smtClean="0"/>
                        <a:t> Ирина Александровна.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Свидетельство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Публикация</a:t>
                      </a:r>
                      <a:r>
                        <a:rPr lang="ru-RU" sz="1600" baseline="0" dirty="0" smtClean="0"/>
                        <a:t> статьи «Значение самообслуживания в воспитании детей».2018г.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Клёцкина</a:t>
                      </a:r>
                      <a:r>
                        <a:rPr lang="ru-RU" sz="1600" baseline="0" dirty="0" smtClean="0"/>
                        <a:t> Ирина Александровна.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Свидетельство</a:t>
                      </a:r>
                      <a:endParaRPr lang="ru-RU" sz="1600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Всероссийский конкурс  «Весь мир начинается с мамы»  2020г.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Клёцкина</a:t>
                      </a:r>
                      <a:r>
                        <a:rPr lang="ru-RU" sz="1600" baseline="0" dirty="0" smtClean="0"/>
                        <a:t> Ирина Александровна.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Благодарность  за подготовку воспитанников 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631</Words>
  <Application>Microsoft Office PowerPoint</Application>
  <PresentationFormat>Экран (4:3)</PresentationFormat>
  <Paragraphs>157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Интернет –портфолио </vt:lpstr>
      <vt:lpstr>    Педагогический портрет</vt:lpstr>
      <vt:lpstr>     Образование</vt:lpstr>
      <vt:lpstr>        Системность повышения квалификации</vt:lpstr>
      <vt:lpstr>         Системность повышения квалификации</vt:lpstr>
      <vt:lpstr>          Системность повышения квалификации</vt:lpstr>
      <vt:lpstr>        Результаты деятельности</vt:lpstr>
      <vt:lpstr>        Достижения воспитанников</vt:lpstr>
      <vt:lpstr>         Мои участие в мероприятиях     </vt:lpstr>
      <vt:lpstr>        Мои награждения</vt:lpstr>
      <vt:lpstr>Слайд 11</vt:lpstr>
      <vt:lpstr>Слайд 12</vt:lpstr>
      <vt:lpstr>         Фотоматериалы</vt:lpstr>
      <vt:lpstr>Весёлый Новый год</vt:lpstr>
      <vt:lpstr>Экскурсии по селу</vt:lpstr>
      <vt:lpstr>Наши интересные занятия</vt:lpstr>
      <vt:lpstr>Наши прогулки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портрет</dc:title>
  <dc:creator>User</dc:creator>
  <cp:lastModifiedBy>User</cp:lastModifiedBy>
  <cp:revision>93</cp:revision>
  <dcterms:modified xsi:type="dcterms:W3CDTF">2022-11-20T09:43:38Z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443357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